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2" autoAdjust="0"/>
    <p:restoredTop sz="94660"/>
  </p:normalViewPr>
  <p:slideViewPr>
    <p:cSldViewPr snapToGrid="0">
      <p:cViewPr varScale="1">
        <p:scale>
          <a:sx n="43" d="100"/>
          <a:sy n="43" d="100"/>
        </p:scale>
        <p:origin x="48"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rd2cf5hVal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Immunity Cells and Immune Response</a:t>
            </a:r>
            <a:endParaRPr lang="en-US" b="1" dirty="0"/>
          </a:p>
        </p:txBody>
      </p:sp>
      <p:sp>
        <p:nvSpPr>
          <p:cNvPr id="3" name="Subtitle 2"/>
          <p:cNvSpPr>
            <a:spLocks noGrp="1"/>
          </p:cNvSpPr>
          <p:nvPr>
            <p:ph type="subTitle" idx="1"/>
          </p:nvPr>
        </p:nvSpPr>
        <p:spPr/>
        <p:txBody>
          <a:bodyPr>
            <a:normAutofit/>
          </a:bodyPr>
          <a:lstStyle/>
          <a:p>
            <a:r>
              <a:rPr lang="en-US" sz="2400" b="1" dirty="0" smtClean="0"/>
              <a:t>HCS 2100</a:t>
            </a:r>
          </a:p>
          <a:p>
            <a:r>
              <a:rPr lang="en-US" sz="2400" b="1" dirty="0" smtClean="0"/>
              <a:t>SLO:  2.9, 3.0-3.5 </a:t>
            </a:r>
            <a:endParaRPr lang="en-US" sz="2400" b="1" dirty="0"/>
          </a:p>
        </p:txBody>
      </p:sp>
    </p:spTree>
    <p:extLst>
      <p:ext uri="{BB962C8B-B14F-4D97-AF65-F5344CB8AC3E}">
        <p14:creationId xmlns:p14="http://schemas.microsoft.com/office/powerpoint/2010/main" val="48184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2807" y="609600"/>
            <a:ext cx="6834092" cy="5818909"/>
          </a:xfrm>
        </p:spPr>
      </p:pic>
    </p:spTree>
    <p:extLst>
      <p:ext uri="{BB962C8B-B14F-4D97-AF65-F5344CB8AC3E}">
        <p14:creationId xmlns:p14="http://schemas.microsoft.com/office/powerpoint/2010/main" val="4006032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66255"/>
          </a:xfrm>
        </p:spPr>
        <p:txBody>
          <a:bodyPr>
            <a:normAutofit fontScale="90000"/>
          </a:bodyPr>
          <a:lstStyle/>
          <a:p>
            <a:endParaRPr lang="en-US" dirty="0"/>
          </a:p>
        </p:txBody>
      </p:sp>
      <p:sp>
        <p:nvSpPr>
          <p:cNvPr id="3" name="Content Placeholder 2"/>
          <p:cNvSpPr>
            <a:spLocks noGrp="1"/>
          </p:cNvSpPr>
          <p:nvPr>
            <p:ph idx="1"/>
          </p:nvPr>
        </p:nvSpPr>
        <p:spPr>
          <a:xfrm>
            <a:off x="677334" y="382385"/>
            <a:ext cx="8596668" cy="5658977"/>
          </a:xfrm>
        </p:spPr>
        <p:txBody>
          <a:bodyPr>
            <a:noAutofit/>
          </a:bodyPr>
          <a:lstStyle/>
          <a:p>
            <a:r>
              <a:rPr lang="en-US" sz="3200" dirty="0" smtClean="0"/>
              <a:t>For a T cell to react with a foreign antigen, that antigen must be presented to the T cell along with the MHC proteins</a:t>
            </a:r>
          </a:p>
          <a:p>
            <a:r>
              <a:rPr lang="en-US" sz="3200" dirty="0" smtClean="0"/>
              <a:t>A special receptor on the T cell must bind with both the MHC protein and the foreign antigen fragment</a:t>
            </a:r>
          </a:p>
          <a:p>
            <a:r>
              <a:rPr lang="en-US" sz="3200" dirty="0" smtClean="0"/>
              <a:t>The activated Helper T cell (</a:t>
            </a:r>
            <a:r>
              <a:rPr lang="en-US" sz="3200" dirty="0" err="1" smtClean="0"/>
              <a:t>Th</a:t>
            </a:r>
            <a:r>
              <a:rPr lang="en-US" sz="3200" dirty="0" smtClean="0"/>
              <a:t>) then produces interleukins which stimulate other leukocytes like B cells</a:t>
            </a:r>
          </a:p>
          <a:p>
            <a:r>
              <a:rPr lang="en-US" sz="3200" dirty="0" smtClean="0">
                <a:solidFill>
                  <a:srgbClr val="FF0000"/>
                </a:solidFill>
              </a:rPr>
              <a:t>See figure 17-2 on </a:t>
            </a:r>
            <a:r>
              <a:rPr lang="en-US" sz="3200" dirty="0" err="1" smtClean="0">
                <a:solidFill>
                  <a:srgbClr val="FF0000"/>
                </a:solidFill>
              </a:rPr>
              <a:t>pg</a:t>
            </a:r>
            <a:r>
              <a:rPr lang="en-US" sz="3200" dirty="0">
                <a:solidFill>
                  <a:srgbClr val="FF0000"/>
                </a:solidFill>
              </a:rPr>
              <a:t> </a:t>
            </a:r>
            <a:r>
              <a:rPr lang="en-US" sz="3200" dirty="0" smtClean="0">
                <a:solidFill>
                  <a:srgbClr val="FF0000"/>
                </a:solidFill>
              </a:rPr>
              <a:t>369 again</a:t>
            </a:r>
            <a:endParaRPr lang="en-US" sz="3200" dirty="0">
              <a:solidFill>
                <a:srgbClr val="FF0000"/>
              </a:solidFill>
            </a:endParaRPr>
          </a:p>
        </p:txBody>
      </p:sp>
    </p:spTree>
    <p:extLst>
      <p:ext uri="{BB962C8B-B14F-4D97-AF65-F5344CB8AC3E}">
        <p14:creationId xmlns:p14="http://schemas.microsoft.com/office/powerpoint/2010/main" val="2734977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4618" y="124690"/>
            <a:ext cx="8756073" cy="6567055"/>
          </a:xfrm>
        </p:spPr>
      </p:pic>
    </p:spTree>
    <p:extLst>
      <p:ext uri="{BB962C8B-B14F-4D97-AF65-F5344CB8AC3E}">
        <p14:creationId xmlns:p14="http://schemas.microsoft.com/office/powerpoint/2010/main" val="3838825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u="sng" dirty="0">
                <a:hlinkClick r:id="rId2"/>
              </a:rPr>
              <a:t>https://www.youtube.com/watch?v=rd2cf5hValM</a:t>
            </a:r>
            <a:endParaRPr lang="en-US" dirty="0"/>
          </a:p>
          <a:p>
            <a:endParaRPr lang="en-US" dirty="0"/>
          </a:p>
        </p:txBody>
      </p:sp>
    </p:spTree>
    <p:extLst>
      <p:ext uri="{BB962C8B-B14F-4D97-AF65-F5344CB8AC3E}">
        <p14:creationId xmlns:p14="http://schemas.microsoft.com/office/powerpoint/2010/main" val="312569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886691"/>
          </a:xfrm>
        </p:spPr>
        <p:txBody>
          <a:bodyPr>
            <a:normAutofit/>
          </a:bodyPr>
          <a:lstStyle/>
          <a:p>
            <a:r>
              <a:rPr lang="en-US" b="1" dirty="0" smtClean="0">
                <a:solidFill>
                  <a:srgbClr val="0070C0"/>
                </a:solidFill>
              </a:rPr>
              <a:t>B Cells and Antibodies</a:t>
            </a:r>
            <a:endParaRPr lang="en-US" b="1" dirty="0">
              <a:solidFill>
                <a:srgbClr val="0070C0"/>
              </a:solidFill>
            </a:endParaRPr>
          </a:p>
        </p:txBody>
      </p:sp>
      <p:sp>
        <p:nvSpPr>
          <p:cNvPr id="3" name="Content Placeholder 2"/>
          <p:cNvSpPr>
            <a:spLocks noGrp="1"/>
          </p:cNvSpPr>
          <p:nvPr>
            <p:ph idx="1"/>
          </p:nvPr>
        </p:nvSpPr>
        <p:spPr>
          <a:xfrm>
            <a:off x="677334" y="1662544"/>
            <a:ext cx="8596668" cy="4364963"/>
          </a:xfrm>
        </p:spPr>
        <p:txBody>
          <a:bodyPr>
            <a:noAutofit/>
          </a:bodyPr>
          <a:lstStyle/>
          <a:p>
            <a:r>
              <a:rPr lang="en-US" sz="3200" dirty="0" smtClean="0"/>
              <a:t>Antibodies are manufactured by B cells</a:t>
            </a:r>
          </a:p>
          <a:p>
            <a:r>
              <a:rPr lang="en-US" sz="3200" dirty="0" smtClean="0"/>
              <a:t>B cells have surface receptors that bind with a specific type of antigen</a:t>
            </a:r>
          </a:p>
          <a:p>
            <a:r>
              <a:rPr lang="en-US" sz="3200" dirty="0" smtClean="0"/>
              <a:t>Exposure to the antigen stimulates the cells to multiply rapidly and produce large numbers of plasma cells.  These mature cells produce antibodies against the original antigen and release them into the blood </a:t>
            </a:r>
            <a:r>
              <a:rPr lang="en-US" sz="3200" dirty="0" smtClean="0">
                <a:solidFill>
                  <a:srgbClr val="FF0000"/>
                </a:solidFill>
              </a:rPr>
              <a:t>* See figure 17-3 pg. 370</a:t>
            </a:r>
            <a:endParaRPr lang="en-US" sz="3200" dirty="0">
              <a:solidFill>
                <a:srgbClr val="FF0000"/>
              </a:solidFill>
            </a:endParaRPr>
          </a:p>
        </p:txBody>
      </p:sp>
    </p:spTree>
    <p:extLst>
      <p:ext uri="{BB962C8B-B14F-4D97-AF65-F5344CB8AC3E}">
        <p14:creationId xmlns:p14="http://schemas.microsoft.com/office/powerpoint/2010/main" val="2701399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5719"/>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6255" y="414780"/>
            <a:ext cx="8157563" cy="6124565"/>
          </a:xfrm>
        </p:spPr>
      </p:pic>
    </p:spTree>
    <p:extLst>
      <p:ext uri="{BB962C8B-B14F-4D97-AF65-F5344CB8AC3E}">
        <p14:creationId xmlns:p14="http://schemas.microsoft.com/office/powerpoint/2010/main" val="2993496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2"/>
                </a:solidFill>
              </a:rPr>
              <a:t>Memory T cells and Regulatory T cells</a:t>
            </a:r>
            <a:endParaRPr lang="en-US" sz="4000" b="1" dirty="0">
              <a:solidFill>
                <a:schemeClr val="accent2"/>
              </a:solidFill>
            </a:endParaRPr>
          </a:p>
        </p:txBody>
      </p:sp>
      <p:sp>
        <p:nvSpPr>
          <p:cNvPr id="3" name="Content Placeholder 2"/>
          <p:cNvSpPr>
            <a:spLocks noGrp="1"/>
          </p:cNvSpPr>
          <p:nvPr>
            <p:ph idx="1"/>
          </p:nvPr>
        </p:nvSpPr>
        <p:spPr/>
        <p:txBody>
          <a:bodyPr>
            <a:normAutofit/>
          </a:bodyPr>
          <a:lstStyle/>
          <a:p>
            <a:r>
              <a:rPr lang="en-US" sz="3200" b="1" dirty="0" smtClean="0">
                <a:solidFill>
                  <a:schemeClr val="accent2"/>
                </a:solidFill>
              </a:rPr>
              <a:t>Memory T cells </a:t>
            </a:r>
            <a:r>
              <a:rPr lang="en-US" sz="3200" dirty="0" smtClean="0"/>
              <a:t>remember an antigen and start a rapid response if that antigen is contacted again</a:t>
            </a:r>
          </a:p>
          <a:p>
            <a:r>
              <a:rPr lang="en-US" sz="3200" b="1" dirty="0" smtClean="0">
                <a:solidFill>
                  <a:schemeClr val="accent2"/>
                </a:solidFill>
              </a:rPr>
              <a:t>Regulatory T cells </a:t>
            </a:r>
            <a:r>
              <a:rPr lang="en-US" sz="3200" dirty="0" smtClean="0"/>
              <a:t>(suppressor T cells) suppress the immune response in order to prevent over activity. These T cells may inhibit or destroy active lymphocytes  </a:t>
            </a:r>
            <a:endParaRPr lang="en-US" sz="3200" dirty="0"/>
          </a:p>
        </p:txBody>
      </p:sp>
    </p:spTree>
    <p:extLst>
      <p:ext uri="{BB962C8B-B14F-4D97-AF65-F5344CB8AC3E}">
        <p14:creationId xmlns:p14="http://schemas.microsoft.com/office/powerpoint/2010/main" val="2086701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Reticuloendothelial System</a:t>
            </a:r>
            <a:endParaRPr lang="en-US" b="1" dirty="0">
              <a:solidFill>
                <a:srgbClr val="0070C0"/>
              </a:solidFill>
            </a:endParaRPr>
          </a:p>
        </p:txBody>
      </p:sp>
      <p:sp>
        <p:nvSpPr>
          <p:cNvPr id="3" name="Content Placeholder 2"/>
          <p:cNvSpPr>
            <a:spLocks noGrp="1"/>
          </p:cNvSpPr>
          <p:nvPr>
            <p:ph idx="1"/>
          </p:nvPr>
        </p:nvSpPr>
        <p:spPr>
          <a:xfrm>
            <a:off x="677334" y="1440873"/>
            <a:ext cx="8596668" cy="4600489"/>
          </a:xfrm>
        </p:spPr>
        <p:txBody>
          <a:bodyPr>
            <a:noAutofit/>
          </a:bodyPr>
          <a:lstStyle/>
          <a:p>
            <a:r>
              <a:rPr lang="en-US" sz="2800" dirty="0" smtClean="0"/>
              <a:t>Consists of related cells responsible for the destruction of worn out blood cells, bacteria, cancer cells and other foreign substances that are potentially harmful</a:t>
            </a:r>
          </a:p>
          <a:p>
            <a:r>
              <a:rPr lang="en-US" sz="2800" dirty="0" smtClean="0"/>
              <a:t>Included in this system are monocytes, relatively large white blood cells that are formed in the bone marrow and then circulate in the bloodstream to various areas</a:t>
            </a:r>
          </a:p>
          <a:p>
            <a:r>
              <a:rPr lang="en-US" sz="2800" dirty="0" smtClean="0"/>
              <a:t>Once these monocytes enter into tissues they develop into macrophages “big eaters”</a:t>
            </a:r>
            <a:endParaRPr lang="en-US" sz="2800" dirty="0"/>
          </a:p>
        </p:txBody>
      </p:sp>
    </p:spTree>
    <p:extLst>
      <p:ext uri="{BB962C8B-B14F-4D97-AF65-F5344CB8AC3E}">
        <p14:creationId xmlns:p14="http://schemas.microsoft.com/office/powerpoint/2010/main" val="2117935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Macrophages</a:t>
            </a:r>
            <a:endParaRPr lang="en-US" b="1" dirty="0">
              <a:solidFill>
                <a:srgbClr val="0070C0"/>
              </a:solidFill>
            </a:endParaRPr>
          </a:p>
        </p:txBody>
      </p:sp>
      <p:sp>
        <p:nvSpPr>
          <p:cNvPr id="3" name="Content Placeholder 2"/>
          <p:cNvSpPr>
            <a:spLocks noGrp="1"/>
          </p:cNvSpPr>
          <p:nvPr>
            <p:ph idx="1"/>
          </p:nvPr>
        </p:nvSpPr>
        <p:spPr>
          <a:xfrm>
            <a:off x="677334" y="1288473"/>
            <a:ext cx="8596668" cy="4752889"/>
          </a:xfrm>
        </p:spPr>
        <p:txBody>
          <a:bodyPr>
            <a:normAutofit/>
          </a:bodyPr>
          <a:lstStyle/>
          <a:p>
            <a:r>
              <a:rPr lang="en-US" sz="2800" dirty="0" smtClean="0"/>
              <a:t>Macrophages in some organs are given special names</a:t>
            </a:r>
          </a:p>
          <a:p>
            <a:r>
              <a:rPr lang="en-US" sz="2800" dirty="0" err="1" smtClean="0"/>
              <a:t>Kupffer</a:t>
            </a:r>
            <a:r>
              <a:rPr lang="en-US" sz="2800" dirty="0" smtClean="0"/>
              <a:t> cells for example, are located in the lining of the liver blood channels</a:t>
            </a:r>
          </a:p>
          <a:p>
            <a:r>
              <a:rPr lang="en-US" sz="2800" dirty="0" smtClean="0"/>
              <a:t>Dust cells are found in the lungs and ingest solid particles that enter the lungs</a:t>
            </a:r>
          </a:p>
          <a:p>
            <a:r>
              <a:rPr lang="en-US" sz="2800" dirty="0" smtClean="0"/>
              <a:t>Others are fond in soft connective tissues all over the body</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8385" y="4738369"/>
            <a:ext cx="3498706" cy="2328230"/>
          </a:xfrm>
          <a:prstGeom prst="rect">
            <a:avLst/>
          </a:prstGeom>
        </p:spPr>
      </p:pic>
    </p:spTree>
    <p:extLst>
      <p:ext uri="{BB962C8B-B14F-4D97-AF65-F5344CB8AC3E}">
        <p14:creationId xmlns:p14="http://schemas.microsoft.com/office/powerpoint/2010/main" val="304399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7091"/>
            <a:ext cx="8596668" cy="1653309"/>
          </a:xfrm>
        </p:spPr>
        <p:txBody>
          <a:bodyPr/>
          <a:lstStyle/>
          <a:p>
            <a:r>
              <a:rPr lang="en-US" b="1" dirty="0" smtClean="0">
                <a:solidFill>
                  <a:srgbClr val="0070C0"/>
                </a:solidFill>
              </a:rPr>
              <a:t>Antigens</a:t>
            </a:r>
            <a:endParaRPr lang="en-US" b="1" dirty="0">
              <a:solidFill>
                <a:srgbClr val="0070C0"/>
              </a:solidFill>
            </a:endParaRPr>
          </a:p>
        </p:txBody>
      </p:sp>
      <p:sp>
        <p:nvSpPr>
          <p:cNvPr id="3" name="Content Placeholder 2"/>
          <p:cNvSpPr>
            <a:spLocks noGrp="1"/>
          </p:cNvSpPr>
          <p:nvPr>
            <p:ph idx="1"/>
          </p:nvPr>
        </p:nvSpPr>
        <p:spPr>
          <a:xfrm>
            <a:off x="677334" y="1024516"/>
            <a:ext cx="8596668" cy="3880773"/>
          </a:xfrm>
        </p:spPr>
        <p:txBody>
          <a:bodyPr>
            <a:noAutofit/>
          </a:bodyPr>
          <a:lstStyle/>
          <a:p>
            <a:r>
              <a:rPr lang="en-US" sz="2800" dirty="0" smtClean="0"/>
              <a:t>An antigen is any foreign substance that enters the body and induces an immune response</a:t>
            </a:r>
          </a:p>
          <a:p>
            <a:r>
              <a:rPr lang="en-US" sz="2800" dirty="0" smtClean="0"/>
              <a:t>The word is formed from anti</a:t>
            </a:r>
            <a:r>
              <a:rPr lang="en-US" sz="2800" i="1" dirty="0" smtClean="0">
                <a:solidFill>
                  <a:srgbClr val="00B050"/>
                </a:solidFill>
              </a:rPr>
              <a:t>body </a:t>
            </a:r>
            <a:r>
              <a:rPr lang="en-US" sz="2800" dirty="0" smtClean="0"/>
              <a:t>+ </a:t>
            </a:r>
            <a:r>
              <a:rPr lang="en-US" sz="2800" i="1" dirty="0" smtClean="0">
                <a:solidFill>
                  <a:srgbClr val="00B050"/>
                </a:solidFill>
              </a:rPr>
              <a:t>gen</a:t>
            </a:r>
            <a:r>
              <a:rPr lang="en-US" sz="2800" dirty="0" smtClean="0"/>
              <a:t> </a:t>
            </a:r>
            <a:r>
              <a:rPr lang="en-US" sz="2800" dirty="0"/>
              <a:t>b</a:t>
            </a:r>
            <a:r>
              <a:rPr lang="en-US" sz="2800" dirty="0" smtClean="0"/>
              <a:t>ecause an antigen stimulates antibody production</a:t>
            </a:r>
          </a:p>
          <a:p>
            <a:r>
              <a:rPr lang="en-US" sz="2800" dirty="0" smtClean="0"/>
              <a:t>Antigens may be found on the surface of pathogenic organisms, on the surface of red blood cells and tissue cells, on pollens, in toxins and in foods</a:t>
            </a:r>
          </a:p>
          <a:p>
            <a:r>
              <a:rPr lang="en-US" sz="2800" dirty="0" smtClean="0"/>
              <a:t>Antigens stimulate certain lymphocytes classified as T or B cells</a:t>
            </a:r>
            <a:endParaRPr lang="en-US" sz="2800" dirty="0"/>
          </a:p>
        </p:txBody>
      </p:sp>
    </p:spTree>
    <p:extLst>
      <p:ext uri="{BB962C8B-B14F-4D97-AF65-F5344CB8AC3E}">
        <p14:creationId xmlns:p14="http://schemas.microsoft.com/office/powerpoint/2010/main" val="4111564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0070C0"/>
                </a:solidFill>
              </a:rPr>
              <a:t>T-Cells</a:t>
            </a:r>
            <a:endParaRPr lang="en-US" sz="4400" b="1" dirty="0">
              <a:solidFill>
                <a:srgbClr val="0070C0"/>
              </a:solidFill>
            </a:endParaRPr>
          </a:p>
        </p:txBody>
      </p:sp>
      <p:sp>
        <p:nvSpPr>
          <p:cNvPr id="3" name="Content Placeholder 2"/>
          <p:cNvSpPr>
            <a:spLocks noGrp="1"/>
          </p:cNvSpPr>
          <p:nvPr>
            <p:ph idx="1"/>
          </p:nvPr>
        </p:nvSpPr>
        <p:spPr>
          <a:xfrm>
            <a:off x="677334" y="1413165"/>
            <a:ext cx="8596668" cy="4628198"/>
          </a:xfrm>
        </p:spPr>
        <p:txBody>
          <a:bodyPr>
            <a:normAutofit/>
          </a:bodyPr>
          <a:lstStyle/>
          <a:p>
            <a:r>
              <a:rPr lang="en-US" sz="3600" dirty="0" smtClean="0"/>
              <a:t>Both T and B cells come from stem cells in bone marrow</a:t>
            </a:r>
          </a:p>
          <a:p>
            <a:r>
              <a:rPr lang="en-US" sz="3600" dirty="0" smtClean="0"/>
              <a:t>80% of these immature stem cells migrate to the thymus and become T-cells</a:t>
            </a:r>
          </a:p>
          <a:p>
            <a:r>
              <a:rPr lang="en-US" sz="3600" dirty="0" smtClean="0"/>
              <a:t>There are several types of T-cells</a:t>
            </a:r>
            <a:endParaRPr lang="en-US" sz="3600" dirty="0"/>
          </a:p>
        </p:txBody>
      </p:sp>
    </p:spTree>
    <p:extLst>
      <p:ext uri="{BB962C8B-B14F-4D97-AF65-F5344CB8AC3E}">
        <p14:creationId xmlns:p14="http://schemas.microsoft.com/office/powerpoint/2010/main" val="3045678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63236"/>
          </a:xfrm>
        </p:spPr>
        <p:txBody>
          <a:bodyPr>
            <a:normAutofit fontScale="90000"/>
          </a:bodyPr>
          <a:lstStyle/>
          <a:p>
            <a:endParaRPr lang="en-US" dirty="0"/>
          </a:p>
        </p:txBody>
      </p:sp>
      <p:sp>
        <p:nvSpPr>
          <p:cNvPr id="3" name="Content Placeholder 2"/>
          <p:cNvSpPr>
            <a:spLocks noGrp="1"/>
          </p:cNvSpPr>
          <p:nvPr>
            <p:ph idx="1"/>
          </p:nvPr>
        </p:nvSpPr>
        <p:spPr>
          <a:xfrm>
            <a:off x="857444" y="872836"/>
            <a:ext cx="8596668" cy="5002271"/>
          </a:xfrm>
        </p:spPr>
        <p:txBody>
          <a:bodyPr/>
          <a:lstStyle/>
          <a:p>
            <a:pPr marL="0" indent="0">
              <a:buNone/>
            </a:pPr>
            <a:r>
              <a:rPr lang="en-US" sz="3600" b="1" dirty="0" smtClean="0">
                <a:solidFill>
                  <a:srgbClr val="0070C0"/>
                </a:solidFill>
              </a:rPr>
              <a:t>Cytotoxic T cells </a:t>
            </a:r>
            <a:endParaRPr lang="en-US" sz="3600" dirty="0"/>
          </a:p>
          <a:p>
            <a:r>
              <a:rPr lang="en-US" sz="3200" dirty="0" smtClean="0"/>
              <a:t> Also known as killer T cells</a:t>
            </a:r>
          </a:p>
          <a:p>
            <a:r>
              <a:rPr lang="en-US" sz="3200" dirty="0" smtClean="0"/>
              <a:t>Destroy foreign cells directly</a:t>
            </a:r>
          </a:p>
          <a:p>
            <a:pPr marL="0" indent="0">
              <a:buNone/>
            </a:pPr>
            <a:r>
              <a:rPr lang="en-US" sz="3600" b="1" dirty="0" smtClean="0">
                <a:solidFill>
                  <a:srgbClr val="0070C0"/>
                </a:solidFill>
              </a:rPr>
              <a:t>Helper T cells</a:t>
            </a:r>
          </a:p>
          <a:p>
            <a:pPr>
              <a:buFont typeface="Wingdings" panose="05000000000000000000" pitchFamily="2" charset="2"/>
              <a:buChar char="Ø"/>
            </a:pPr>
            <a:r>
              <a:rPr lang="en-US" sz="3200" dirty="0" smtClean="0"/>
              <a:t>Release substances known as interleukins that stimulate other lymphocytes and macrophages and thereby assist in the destruction of foreign cells</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4144243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904" y="429492"/>
            <a:ext cx="11554608" cy="6000462"/>
          </a:xfrm>
        </p:spPr>
      </p:pic>
    </p:spTree>
    <p:extLst>
      <p:ext uri="{BB962C8B-B14F-4D97-AF65-F5344CB8AC3E}">
        <p14:creationId xmlns:p14="http://schemas.microsoft.com/office/powerpoint/2010/main" val="2930248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0836"/>
          </a:xfrm>
        </p:spPr>
        <p:txBody>
          <a:bodyPr>
            <a:normAutofit fontScale="90000"/>
          </a:bodyPr>
          <a:lstStyle/>
          <a:p>
            <a:endParaRPr lang="en-US" dirty="0"/>
          </a:p>
        </p:txBody>
      </p:sp>
      <p:sp>
        <p:nvSpPr>
          <p:cNvPr id="3" name="Content Placeholder 2"/>
          <p:cNvSpPr>
            <a:spLocks noGrp="1"/>
          </p:cNvSpPr>
          <p:nvPr>
            <p:ph idx="1"/>
          </p:nvPr>
        </p:nvSpPr>
        <p:spPr>
          <a:xfrm>
            <a:off x="788170" y="1011383"/>
            <a:ext cx="8596668" cy="5237798"/>
          </a:xfrm>
        </p:spPr>
        <p:txBody>
          <a:bodyPr>
            <a:normAutofit/>
          </a:bodyPr>
          <a:lstStyle/>
          <a:p>
            <a:r>
              <a:rPr lang="en-US" sz="2800" dirty="0" smtClean="0"/>
              <a:t>Look at the bottom of </a:t>
            </a:r>
            <a:r>
              <a:rPr lang="en-US" sz="2800" dirty="0" err="1" smtClean="0"/>
              <a:t>pg</a:t>
            </a:r>
            <a:r>
              <a:rPr lang="en-US" sz="2800" dirty="0" smtClean="0"/>
              <a:t> 369 in your 11</a:t>
            </a:r>
            <a:r>
              <a:rPr lang="en-US" sz="2800" baseline="30000" dirty="0" smtClean="0"/>
              <a:t>th</a:t>
            </a:r>
            <a:r>
              <a:rPr lang="en-US" sz="2800" dirty="0" smtClean="0"/>
              <a:t> Edition textbook Figure 17-2 for a description of the activation of a helper T cell by a macrophage</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634" y="2517630"/>
            <a:ext cx="6682425" cy="4132552"/>
          </a:xfrm>
          <a:prstGeom prst="rect">
            <a:avLst/>
          </a:prstGeom>
        </p:spPr>
      </p:pic>
    </p:spTree>
    <p:extLst>
      <p:ext uri="{BB962C8B-B14F-4D97-AF65-F5344CB8AC3E}">
        <p14:creationId xmlns:p14="http://schemas.microsoft.com/office/powerpoint/2010/main" val="3283878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9382"/>
            <a:ext cx="8596668" cy="1320800"/>
          </a:xfrm>
        </p:spPr>
        <p:txBody>
          <a:bodyPr/>
          <a:lstStyle/>
          <a:p>
            <a:r>
              <a:rPr lang="en-US" b="1" dirty="0" smtClean="0">
                <a:solidFill>
                  <a:srgbClr val="0070C0"/>
                </a:solidFill>
              </a:rPr>
              <a:t>Role of Macrophages</a:t>
            </a:r>
            <a:endParaRPr lang="en-US" b="1" dirty="0">
              <a:solidFill>
                <a:srgbClr val="0070C0"/>
              </a:solidFill>
            </a:endParaRPr>
          </a:p>
        </p:txBody>
      </p:sp>
      <p:sp>
        <p:nvSpPr>
          <p:cNvPr id="3" name="Content Placeholder 2"/>
          <p:cNvSpPr>
            <a:spLocks noGrp="1"/>
          </p:cNvSpPr>
          <p:nvPr>
            <p:ph idx="1"/>
          </p:nvPr>
        </p:nvSpPr>
        <p:spPr>
          <a:xfrm>
            <a:off x="677334" y="817419"/>
            <a:ext cx="8596668" cy="5223944"/>
          </a:xfrm>
        </p:spPr>
        <p:txBody>
          <a:bodyPr>
            <a:noAutofit/>
          </a:bodyPr>
          <a:lstStyle/>
          <a:p>
            <a:r>
              <a:rPr lang="en-US" sz="2800" dirty="0" smtClean="0"/>
              <a:t>They ingest foreign proteins, such as disease organisms and break them down within phagocytic vesicles</a:t>
            </a:r>
          </a:p>
          <a:p>
            <a:r>
              <a:rPr lang="en-US" sz="2800" dirty="0" smtClean="0"/>
              <a:t>They then insert fragments of the foreign antigen into their plasma and display them on the macrophage’s surface in combination with antigens that a T cell can recognize as belonging to the “self” </a:t>
            </a:r>
          </a:p>
          <a:p>
            <a:r>
              <a:rPr lang="en-US" sz="2800" dirty="0" smtClean="0"/>
              <a:t>Self-antigens are known as MHC (major histocompatibility complex) antigens</a:t>
            </a:r>
          </a:p>
          <a:p>
            <a:r>
              <a:rPr lang="en-US" sz="2800" dirty="0" smtClean="0"/>
              <a:t>Macrophages and other cells that present antigens to T cells are known as APCs (antigen presenting cells)</a:t>
            </a:r>
            <a:endParaRPr lang="en-US" sz="2800" dirty="0"/>
          </a:p>
        </p:txBody>
      </p:sp>
    </p:spTree>
    <p:extLst>
      <p:ext uri="{BB962C8B-B14F-4D97-AF65-F5344CB8AC3E}">
        <p14:creationId xmlns:p14="http://schemas.microsoft.com/office/powerpoint/2010/main" val="451348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174</TotalTime>
  <Words>573</Words>
  <Application>Microsoft Office PowerPoint</Application>
  <PresentationFormat>Widescreen</PresentationFormat>
  <Paragraphs>47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Trebuchet MS</vt:lpstr>
      <vt:lpstr>Wingdings</vt:lpstr>
      <vt:lpstr>Wingdings 3</vt:lpstr>
      <vt:lpstr>Facet</vt:lpstr>
      <vt:lpstr>Immunity Cells and Immune Response</vt:lpstr>
      <vt:lpstr>Reticuloendothelial System</vt:lpstr>
      <vt:lpstr>Macrophages</vt:lpstr>
      <vt:lpstr>Antigens</vt:lpstr>
      <vt:lpstr>T-Cells</vt:lpstr>
      <vt:lpstr>PowerPoint Presentation</vt:lpstr>
      <vt:lpstr>PowerPoint Presentation</vt:lpstr>
      <vt:lpstr>PowerPoint Presentation</vt:lpstr>
      <vt:lpstr>Role of Macrophages</vt:lpstr>
      <vt:lpstr>PowerPoint Presentation</vt:lpstr>
      <vt:lpstr>PowerPoint Presentation</vt:lpstr>
      <vt:lpstr>PowerPoint Presentation</vt:lpstr>
      <vt:lpstr>Video:</vt:lpstr>
      <vt:lpstr>B Cells and Antibodies</vt:lpstr>
      <vt:lpstr>PowerPoint Presentation</vt:lpstr>
      <vt:lpstr>Memory T cells and Regulatory T cells</vt:lpstr>
    </vt:vector>
  </TitlesOfParts>
  <Company>RDCRS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Immunity Cells and Immune Response</dc:title>
  <dc:creator>Madelene Caine</dc:creator>
  <cp:lastModifiedBy>Madelene Caine</cp:lastModifiedBy>
  <cp:revision>23</cp:revision>
  <dcterms:created xsi:type="dcterms:W3CDTF">2016-05-06T19:41:41Z</dcterms:created>
  <dcterms:modified xsi:type="dcterms:W3CDTF">2018-05-10T15:38:36Z</dcterms:modified>
</cp:coreProperties>
</file>